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364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401" r:id="rId11"/>
    <p:sldId id="399" r:id="rId12"/>
    <p:sldId id="403" r:id="rId13"/>
    <p:sldId id="404" r:id="rId14"/>
    <p:sldId id="406" r:id="rId15"/>
    <p:sldId id="405" r:id="rId16"/>
    <p:sldId id="402" r:id="rId17"/>
    <p:sldId id="299" r:id="rId18"/>
    <p:sldId id="322" r:id="rId19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7459" autoAdjust="0"/>
  </p:normalViewPr>
  <p:slideViewPr>
    <p:cSldViewPr>
      <p:cViewPr varScale="1">
        <p:scale>
          <a:sx n="111" d="100"/>
          <a:sy n="111" d="100"/>
        </p:scale>
        <p:origin x="77" y="1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</a:t>
            </a:r>
            <a:r>
              <a:rPr lang="en-US" dirty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1х1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67944" y="1995686"/>
            <a:ext cx="4321249" cy="1367284"/>
          </a:xfrm>
        </p:spPr>
        <p:txBody>
          <a:bodyPr/>
          <a:lstStyle/>
          <a:p>
            <a:r>
              <a:rPr lang="ru-RU" sz="1800" b="0" dirty="0"/>
              <a:t>О деятельности СНИЛ </a:t>
            </a:r>
            <a:r>
              <a:rPr lang="ru-RU" sz="1600" dirty="0"/>
              <a:t>«Формирование исследовательской компетентности в сфере социальной работы»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3651870"/>
            <a:ext cx="4392488" cy="936103"/>
          </a:xfrm>
        </p:spPr>
        <p:txBody>
          <a:bodyPr>
            <a:normAutofit/>
          </a:bodyPr>
          <a:lstStyle/>
          <a:p>
            <a:r>
              <a:rPr lang="ru-RU" dirty="0"/>
              <a:t>Руководитель: Бахматова Татьяна Георгиевна, канд. </a:t>
            </a:r>
            <a:r>
              <a:rPr lang="ru-RU" dirty="0" err="1"/>
              <a:t>экон</a:t>
            </a:r>
            <a:r>
              <a:rPr lang="ru-RU" dirty="0"/>
              <a:t>. наук, </a:t>
            </a:r>
          </a:p>
          <a:p>
            <a:r>
              <a:rPr lang="ru-RU" dirty="0"/>
              <a:t>доцент кафедры социологии и психологии</a:t>
            </a:r>
          </a:p>
        </p:txBody>
      </p:sp>
    </p:spTree>
    <p:extLst>
      <p:ext uri="{BB962C8B-B14F-4D97-AF65-F5344CB8AC3E}">
        <p14:creationId xmlns:p14="http://schemas.microsoft.com/office/powerpoint/2010/main" val="162930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ru-RU" sz="1600" b="1" dirty="0">
                <a:solidFill>
                  <a:srgbClr val="1F497D">
                    <a:lumMod val="75000"/>
                  </a:srgbClr>
                </a:solidFill>
              </a:rPr>
              <a:t>2021 год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Количество студентов, участвовавших во всероссийских и международных конкурсах -14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Опубликовано статей по материалам исследований – 4</a:t>
            </a:r>
          </a:p>
          <a:p>
            <a:pPr marL="0" lvl="0" indent="0">
              <a:spcBef>
                <a:spcPts val="0"/>
              </a:spcBef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</a:rPr>
              <a:t>2022 год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Количество студентов, участвовавших во всероссийских и международных конкурсах -4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Опубликовано статей по материалам исследований – 12</a:t>
            </a:r>
          </a:p>
          <a:p>
            <a:pPr marL="0" lvl="0" indent="0">
              <a:spcBef>
                <a:spcPts val="0"/>
              </a:spcBef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</a:rPr>
              <a:t>2023 год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Количество студентов, участвовавших во всероссийских и международных конкурсах -8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Опубликовано статей по материалам исследований – 19</a:t>
            </a:r>
          </a:p>
          <a:p>
            <a:pPr marL="0" lvl="0" indent="0">
              <a:spcBef>
                <a:spcPts val="0"/>
              </a:spcBef>
            </a:pPr>
            <a:endParaRPr lang="ru-RU" sz="1600" dirty="0">
              <a:solidFill>
                <a:srgbClr val="1F497D">
                  <a:lumMod val="75000"/>
                </a:srgbClr>
              </a:solidFill>
            </a:endParaRPr>
          </a:p>
          <a:p>
            <a:pPr marL="0" lvl="0" indent="0">
              <a:spcBef>
                <a:spcPts val="0"/>
              </a:spcBef>
            </a:pPr>
            <a:endParaRPr lang="ru-RU" sz="1600" dirty="0">
              <a:solidFill>
                <a:srgbClr val="1F497D">
                  <a:lumMod val="75000"/>
                </a:srgbClr>
              </a:solidFill>
            </a:endParaRPr>
          </a:p>
          <a:p>
            <a:pPr marL="0" lvl="0" indent="0">
              <a:spcBef>
                <a:spcPts val="0"/>
              </a:spcBef>
            </a:pPr>
            <a:endParaRPr lang="ru-RU" sz="16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Результаты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60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AB6DD7E-8AD6-4222-9A94-6D195D2C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5" y="1699908"/>
            <a:ext cx="2438717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051720" y="195486"/>
            <a:ext cx="6696744" cy="720080"/>
          </a:xfrm>
        </p:spPr>
        <p:txBody>
          <a:bodyPr/>
          <a:lstStyle/>
          <a:p>
            <a:r>
              <a:rPr lang="ru-RU" dirty="0"/>
              <a:t>Студенты, наиболее активно участвующие в деятельности лаборатории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BA70708-2417-4D6A-8A5F-31017328E2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95736" y="1473692"/>
            <a:ext cx="6008987" cy="35999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Авилова Вероника Анатольевна, группа РС-20-1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E938B1E1-6556-4330-B987-B89117E12E2A}"/>
              </a:ext>
            </a:extLst>
          </p:cNvPr>
          <p:cNvSpPr txBox="1">
            <a:spLocks/>
          </p:cNvSpPr>
          <p:nvPr/>
        </p:nvSpPr>
        <p:spPr>
          <a:xfrm>
            <a:off x="2699792" y="1833683"/>
            <a:ext cx="6336704" cy="2373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</a:pPr>
            <a:r>
              <a:rPr lang="ru-RU" sz="1500" dirty="0"/>
              <a:t>Автор более чем 15 научных публикаций (ВАК и РИНЦ), среди которых: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Библиометрический анализ тенденций изучения буллинга как социального феномена; 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Буллинг в образовательной среде: проблемы, методические подходы;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Вертикальный буллинг как фактор риска для студентов вузов: результаты контент - анализа отзывов студентов о преподавателях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Взгляды имеют значение: анализ общественного мнения о деятельности некоммерческих организаций;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Смех в условиях кризиса: контент-анализ анекдотов о covid-19;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Исследование мотивации обучающихся к научно-исследовательской деятельности в системе высшего образования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9CFE136B-C567-4AAC-8172-4D2CDA5924A0}"/>
              </a:ext>
            </a:extLst>
          </p:cNvPr>
          <p:cNvSpPr txBox="1">
            <a:spLocks/>
          </p:cNvSpPr>
          <p:nvPr/>
        </p:nvSpPr>
        <p:spPr>
          <a:xfrm>
            <a:off x="2811956" y="4069754"/>
            <a:ext cx="6224540" cy="107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Лауреат заочного и победитель очного Всероссийского конкурса «Профессиональное завтра»;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Участник команды проекта Центр социально психологической помощи «Студенческий форпост»;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Член студенческого совета института ИКСКИТ.</a:t>
            </a:r>
          </a:p>
        </p:txBody>
      </p:sp>
    </p:spTree>
    <p:extLst>
      <p:ext uri="{BB962C8B-B14F-4D97-AF65-F5344CB8AC3E}">
        <p14:creationId xmlns:p14="http://schemas.microsoft.com/office/powerpoint/2010/main" val="91995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051720" y="195486"/>
            <a:ext cx="6696744" cy="720080"/>
          </a:xfrm>
        </p:spPr>
        <p:txBody>
          <a:bodyPr/>
          <a:lstStyle/>
          <a:p>
            <a:r>
              <a:rPr lang="ru-RU" dirty="0"/>
              <a:t>Студенты, наиболее активно участвующие в деятельности лаборатории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BA70708-2417-4D6A-8A5F-31017328E2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95736" y="1473692"/>
            <a:ext cx="6008987" cy="35999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Алсаева Юлия Гаврииловна, группа РС-20-1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E938B1E1-6556-4330-B987-B89117E12E2A}"/>
              </a:ext>
            </a:extLst>
          </p:cNvPr>
          <p:cNvSpPr txBox="1">
            <a:spLocks/>
          </p:cNvSpPr>
          <p:nvPr/>
        </p:nvSpPr>
        <p:spPr>
          <a:xfrm>
            <a:off x="2668940" y="1833683"/>
            <a:ext cx="6336704" cy="3109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</a:pPr>
            <a:r>
              <a:rPr lang="ru-RU" sz="2000" dirty="0"/>
              <a:t>Автор научных публикаций (ВАК и РИНЦ), среди которых: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Оценка деятельности Благотворительного фонда «Оберег» (Иркутск) по социальному сопровождению женщин в трудной жизненной ситуации: SWOT-анализ;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Использование бинарной лекции в процессе подготовки социальных работников;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Анализ деятельности ОГКУ СО «Социально-реабилитационный центр для несовершеннолетних г. Иркутска»: SWOT-АНАЛИЗ;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Отношение современной молодежи к здоровому образу жизни и спорту (на примере исследования в иркутской области);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Образ специалиста по социальной работе в современных представлениях населения (на примере г. Иркутска);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Смех в условиях кризиса: контент-анализ анекдотов о COVID-19;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Взгляды имеют значение: анализ общественного мнения о деятельности некоммерческих организаций;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Исследование мотивации обучающихся к научно-исследовательской деятельности в системе высшего образования.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500" dirty="0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9CFE136B-C567-4AAC-8172-4D2CDA5924A0}"/>
              </a:ext>
            </a:extLst>
          </p:cNvPr>
          <p:cNvSpPr txBox="1">
            <a:spLocks/>
          </p:cNvSpPr>
          <p:nvPr/>
        </p:nvSpPr>
        <p:spPr>
          <a:xfrm>
            <a:off x="2721174" y="4627364"/>
            <a:ext cx="6315322" cy="315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Лауреат заочного Всероссийского конкурса «Профессиональное завтра»;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9" y="1833683"/>
            <a:ext cx="2170277" cy="279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50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1DB4FBFE-D451-4F1B-A409-875994CB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67" y="1419621"/>
            <a:ext cx="2984133" cy="37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051720" y="195486"/>
            <a:ext cx="6696744" cy="720080"/>
          </a:xfrm>
        </p:spPr>
        <p:txBody>
          <a:bodyPr/>
          <a:lstStyle/>
          <a:p>
            <a:r>
              <a:rPr lang="ru-RU" dirty="0"/>
              <a:t>Студенты, наиболее активно участвующие в деятельности лаборатории</a:t>
            </a: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22256559-FC9E-4B88-B0F5-8A0CCD7B46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1520" y="1491630"/>
            <a:ext cx="6008987" cy="35999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Колесникова Валерия Витальевна, группа РС-20-1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47657A8-D5BE-43F2-A1B5-7594EAC1B42A}"/>
              </a:ext>
            </a:extLst>
          </p:cNvPr>
          <p:cNvSpPr txBox="1">
            <a:spLocks/>
          </p:cNvSpPr>
          <p:nvPr/>
        </p:nvSpPr>
        <p:spPr>
          <a:xfrm>
            <a:off x="28972" y="1889760"/>
            <a:ext cx="6184247" cy="2482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ru-RU" dirty="0"/>
              <a:t>Автор научных публикаций: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/>
              <a:t>Роль настольных игр в социализации: исследование мнений студентов об организации полезного досуга;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/>
              <a:t>Анализ деятельности ОГКУ СО «Социально-реабилитационный центр для несовершеннолетних г. Иркутска»: </a:t>
            </a:r>
            <a:r>
              <a:rPr lang="en-US" dirty="0"/>
              <a:t>SWOT</a:t>
            </a:r>
            <a:r>
              <a:rPr lang="ru-RU" dirty="0"/>
              <a:t>-анализ;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/>
              <a:t>Контент-анализ научных публикаций в сфере изучения </a:t>
            </a:r>
            <a:r>
              <a:rPr lang="ru-RU" dirty="0" err="1"/>
              <a:t>девиантности</a:t>
            </a:r>
            <a:r>
              <a:rPr lang="ru-RU" dirty="0"/>
              <a:t> подростков;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/>
              <a:t>Инфантильность молодежи: возникновение в зависимости от типа семьи.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02AA9826-B763-4866-A212-3F1F89FFA1A1}"/>
              </a:ext>
            </a:extLst>
          </p:cNvPr>
          <p:cNvSpPr txBox="1">
            <a:spLocks/>
          </p:cNvSpPr>
          <p:nvPr/>
        </p:nvSpPr>
        <p:spPr>
          <a:xfrm>
            <a:off x="57944" y="4299942"/>
            <a:ext cx="5575861" cy="747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Лауреат заочного Всероссийского конкурса «Профессиональное завтра».</a:t>
            </a:r>
          </a:p>
        </p:txBody>
      </p:sp>
    </p:spTree>
    <p:extLst>
      <p:ext uri="{BB962C8B-B14F-4D97-AF65-F5344CB8AC3E}">
        <p14:creationId xmlns:p14="http://schemas.microsoft.com/office/powerpoint/2010/main" val="382659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051720" y="195486"/>
            <a:ext cx="6696744" cy="720080"/>
          </a:xfrm>
        </p:spPr>
        <p:txBody>
          <a:bodyPr/>
          <a:lstStyle/>
          <a:p>
            <a:r>
              <a:rPr lang="ru-RU" dirty="0"/>
              <a:t>Студенты, наиболее активно участвующие в деятельности лаборатории</a:t>
            </a: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22256559-FC9E-4B88-B0F5-8A0CCD7B46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1520" y="1491630"/>
            <a:ext cx="6008987" cy="35999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/>
              <a:t>Бахрунова</a:t>
            </a:r>
            <a:r>
              <a:rPr lang="ru-RU" b="1" dirty="0"/>
              <a:t> Виктория Сергеевна, группа РС-20-1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47657A8-D5BE-43F2-A1B5-7594EAC1B42A}"/>
              </a:ext>
            </a:extLst>
          </p:cNvPr>
          <p:cNvSpPr txBox="1">
            <a:spLocks/>
          </p:cNvSpPr>
          <p:nvPr/>
        </p:nvSpPr>
        <p:spPr>
          <a:xfrm>
            <a:off x="28972" y="1889760"/>
            <a:ext cx="6184247" cy="2482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ru-RU" dirty="0"/>
              <a:t>Автор научных публикаций: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/>
              <a:t>Роль настольных игр в социализации: исследование мнений студентов об организации полезного досуга;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/>
              <a:t>Инновационные практики социального обслуживания семей с детьми с инвалидностью в Иркутской области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/>
              <a:t>Цифровые технологии и качество жизни пожилых людей в современных условиях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/>
              <a:t>Самооценка у лиц пожилого возраста: методики и особенности диагностики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02AA9826-B763-4866-A212-3F1F89FFA1A1}"/>
              </a:ext>
            </a:extLst>
          </p:cNvPr>
          <p:cNvSpPr txBox="1">
            <a:spLocks/>
          </p:cNvSpPr>
          <p:nvPr/>
        </p:nvSpPr>
        <p:spPr>
          <a:xfrm>
            <a:off x="57944" y="4299942"/>
            <a:ext cx="5575861" cy="747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Лауреат заочного Всероссийского конкурса «Профессиональное завтра».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5931FE-1047-4936-90BA-BA5722D57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-1500"/>
          <a:stretch/>
        </p:blipFill>
        <p:spPr>
          <a:xfrm rot="5400000" flipV="1">
            <a:off x="5853177" y="1759589"/>
            <a:ext cx="3556173" cy="29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7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051720" y="195486"/>
            <a:ext cx="6696744" cy="720080"/>
          </a:xfrm>
        </p:spPr>
        <p:txBody>
          <a:bodyPr/>
          <a:lstStyle/>
          <a:p>
            <a:r>
              <a:rPr lang="ru-RU" dirty="0"/>
              <a:t>Студенты, наиболее активно участвующие в деятельности лаборатории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47082"/>
            <a:ext cx="2601980" cy="3469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8575" y="141962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Безгачева Елизавета Романовна, группа РС-20-1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810004"/>
            <a:ext cx="5616624" cy="317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1400" dirty="0">
                <a:solidFill>
                  <a:schemeClr val="tx2"/>
                </a:solidFill>
              </a:rPr>
              <a:t>Автор научных публикаций (РИНЦ), преимущественно посвященных теме ВИЧ/СПИД, среди которых:</a:t>
            </a:r>
          </a:p>
          <a:p>
            <a:pPr lvl="0" indent="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</a:rPr>
              <a:t>Опыт социальной работы с ВИЧ-инфицированными за Рубежом;</a:t>
            </a:r>
          </a:p>
          <a:p>
            <a:pPr lvl="0" indent="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</a:rPr>
              <a:t>Особенности положения ВИЧ-инфицированных осужденных в современной России ;</a:t>
            </a:r>
          </a:p>
          <a:p>
            <a:pPr lvl="0" indent="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</a:rPr>
              <a:t>Взаимосвязь уровня информированности о ВИЧ-инфекции и отношения к ВИЧ-инфицированным (на материалах Иркутской области);</a:t>
            </a:r>
          </a:p>
          <a:p>
            <a:pPr lvl="0" indent="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</a:rPr>
              <a:t>Исследование мотивации обучающихся к научно-исследовательской деятельности в системе высшего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7420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051720" y="195486"/>
            <a:ext cx="6696744" cy="720080"/>
          </a:xfrm>
        </p:spPr>
        <p:txBody>
          <a:bodyPr/>
          <a:lstStyle/>
          <a:p>
            <a:r>
              <a:rPr lang="ru-RU" dirty="0"/>
              <a:t>Студенты, наиболее активно участвующие в деятельности лаборатории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9DF883-66EB-4426-87FD-97A71F42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91" y="1419622"/>
            <a:ext cx="2792909" cy="37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4">
            <a:extLst>
              <a:ext uri="{FF2B5EF4-FFF2-40B4-BE49-F238E27FC236}">
                <a16:creationId xmlns:a16="http://schemas.microsoft.com/office/drawing/2014/main" id="{22256559-FC9E-4B88-B0F5-8A0CCD7B46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1520" y="1491630"/>
            <a:ext cx="6008987" cy="35999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/>
              <a:t>Саргаева</a:t>
            </a:r>
            <a:r>
              <a:rPr lang="ru-RU" b="1" dirty="0"/>
              <a:t> Людмила Андреевна, группа РС-20-1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47657A8-D5BE-43F2-A1B5-7594EAC1B42A}"/>
              </a:ext>
            </a:extLst>
          </p:cNvPr>
          <p:cNvSpPr txBox="1">
            <a:spLocks/>
          </p:cNvSpPr>
          <p:nvPr/>
        </p:nvSpPr>
        <p:spPr>
          <a:xfrm>
            <a:off x="159000" y="1916480"/>
            <a:ext cx="6126287" cy="1424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</a:pPr>
            <a:r>
              <a:rPr lang="ru-RU" dirty="0"/>
              <a:t>Автор научных публикаций: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dirty="0"/>
              <a:t>Цифровые технологии и качество жизни пожилых людей в современных условиях; 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dirty="0"/>
              <a:t>Инновационные практики социального обслуживания семей с детьми с инвалидностью в Иркутской области;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E90D6B5F-D800-428B-9C37-C151109C4AA0}"/>
              </a:ext>
            </a:extLst>
          </p:cNvPr>
          <p:cNvSpPr txBox="1">
            <a:spLocks/>
          </p:cNvSpPr>
          <p:nvPr/>
        </p:nvSpPr>
        <p:spPr>
          <a:xfrm>
            <a:off x="134220" y="3435846"/>
            <a:ext cx="6126287" cy="142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700" dirty="0"/>
              <a:t>Тьютор Всероссийского проекта «ТВОЁ ДЕЛО. Фабрика предпринимательства»;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700" dirty="0"/>
              <a:t>Модератор цикла открытых диалогов «Люди мужественных профессий;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700" dirty="0"/>
              <a:t>Член студенческого совета института ИКСКИТ.</a:t>
            </a:r>
          </a:p>
          <a:p>
            <a:pPr marL="0" indent="0" algn="just">
              <a:lnSpc>
                <a:spcPct val="80000"/>
              </a:lnSpc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577989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Перспективные направления работы до 2025 года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107504" y="915566"/>
            <a:ext cx="4680520" cy="3528392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1800" dirty="0"/>
              <a:t>Современные информационные технологии и методы анализа данных в гуманитарных науках.</a:t>
            </a:r>
          </a:p>
          <a:p>
            <a:pPr algn="just">
              <a:buFont typeface="+mj-lt"/>
              <a:buAutoNum type="arabicPeriod"/>
            </a:pPr>
            <a:endParaRPr lang="ru-RU" sz="1800" dirty="0"/>
          </a:p>
          <a:p>
            <a:pPr algn="just">
              <a:buFont typeface="+mj-lt"/>
              <a:buAutoNum type="arabicPeriod"/>
            </a:pPr>
            <a:r>
              <a:rPr lang="en-US" sz="1800" dirty="0"/>
              <a:t>BIG DATA </a:t>
            </a:r>
            <a:r>
              <a:rPr lang="ru-RU" sz="1800" dirty="0"/>
              <a:t>в гуманитарных исследованиях.</a:t>
            </a:r>
          </a:p>
          <a:p>
            <a:pPr algn="just">
              <a:buFont typeface="+mj-lt"/>
              <a:buAutoNum type="arabicPeriod"/>
            </a:pPr>
            <a:endParaRPr lang="ru-RU" sz="1800" dirty="0"/>
          </a:p>
          <a:p>
            <a:pPr algn="just">
              <a:buFont typeface="+mj-lt"/>
              <a:buAutoNum type="arabicPeriod"/>
            </a:pPr>
            <a:r>
              <a:rPr lang="ru-RU" sz="1800" dirty="0"/>
              <a:t>Использование искусственного интеллекта в научных исследованиях.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318246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3256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dirty="0"/>
              <a:t>Формирование и развитие исследовательской компетентности в сфере социальной работы.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246183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вовлечение студентов в научную и практическую деятельность;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проектное обучение в процессе подготовки курсовых работ, написании выпускных квалификационных работ;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прохождение исследовательской практической подготовки;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выполнения научно-исследовательских работ и проектов по заказу внешних организаций;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обучение навыкам  подготовки публикаций.</a:t>
            </a:r>
          </a:p>
          <a:p>
            <a:pPr algn="just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06067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ru-RU" dirty="0"/>
              <a:t>Руководитель: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/>
              <a:t>Бахматова Татьяна Георгиевна, кандидат экономических наук, доцент кафедры социологии и психологии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Структура, состав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9742"/>
            <a:ext cx="2877613" cy="27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 «Серебряный фитнес: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offline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Краткое описание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проект направлен на охрану здоровья граждан, пропаганду здорового образа жизни для людей старшего возраста, проживающих на территории города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Шелехова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Шелеховского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через проведение занятий по фитнесу. В рамках проекта было запланировано проведение занятий по фитнесу для людей пожилого возраста: очные занятия (в оборудованном помещении),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видеоуроки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фитнесу на платформе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Stepik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Результаты работы </a:t>
            </a:r>
            <a:br>
              <a:rPr lang="ru-RU" dirty="0"/>
            </a:br>
            <a:r>
              <a:rPr lang="ru-RU" dirty="0"/>
              <a:t>Проекты, реализованные с участием студентов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96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«Серебряные танцы»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Краткое описание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Проект направлен на поддержание здорового образа жизни пожилых людей, а именно их физического состояния здоровья, а также на сохранение коммуникативных навыков. Проект реализуется через проведение занятий по танцам.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699792" y="195486"/>
            <a:ext cx="6048672" cy="720080"/>
          </a:xfrm>
        </p:spPr>
        <p:txBody>
          <a:bodyPr/>
          <a:lstStyle/>
          <a:p>
            <a:r>
              <a:rPr lang="ru-RU" dirty="0"/>
              <a:t>Результаты работы</a:t>
            </a:r>
          </a:p>
          <a:p>
            <a:r>
              <a:rPr lang="ru-RU" dirty="0"/>
              <a:t>Проекты, реализованные с участием студентов </a:t>
            </a:r>
          </a:p>
        </p:txBody>
      </p:sp>
    </p:spTree>
    <p:extLst>
      <p:ext uri="{BB962C8B-B14F-4D97-AF65-F5344CB8AC3E}">
        <p14:creationId xmlns:p14="http://schemas.microsoft.com/office/powerpoint/2010/main" val="91122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«Ресурсный центр для НКО, инициативных групп и граждан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Шелеховского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«Центр притяжения»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Краткое описание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Проект был направлен на создание многофункционального пространства (а сейчас уже на поддержание его работы) для проведения обучающих мероприятий, творческих мастер-классов, лекций и консультаций для Благотворительного фонда имени Григория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Шелехова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дети и подростки, пожилые граждане, инициативные группы и граждане и НКО.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создано и оборудовано одно пространство для проведения обучающих мероприятий, творческих мастер-классов, лекций и консультаций. Ежегодно в ресурсном центре проводится более 500 мероприятий.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55776" y="195486"/>
            <a:ext cx="6192688" cy="720080"/>
          </a:xfrm>
        </p:spPr>
        <p:txBody>
          <a:bodyPr/>
          <a:lstStyle/>
          <a:p>
            <a:r>
              <a:rPr lang="ru-RU" dirty="0"/>
              <a:t>Результаты работы</a:t>
            </a:r>
          </a:p>
          <a:p>
            <a:r>
              <a:rPr lang="ru-RU" dirty="0"/>
              <a:t>Проекты, реализованные с участием студентов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0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именных стипендий «Есть выбор!»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Краткое описание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Цель проекта — выявление и поддержка талантливой молодежи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Шелеховского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обладающей творческим и лидерским потенциалом, значительными достижениями в различных областях деятельности, а также нацеленной на перспективу и конкретные результаты.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Благополучатели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граждане возрасте от 14 до 20 лет: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проживающие на территории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Шелеховского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принимающие активное участие в научных, культурных, спортивных, общественных и иных мероприятиях, имеющих значение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Шелеховского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добившиеся значительных результатов в своей деятельности за конкретный период.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2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62185428"/>
              </p:ext>
            </p:extLst>
          </p:nvPr>
        </p:nvGraphicFramePr>
        <p:xfrm>
          <a:off x="107504" y="2067694"/>
          <a:ext cx="8640960" cy="2664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378440439"/>
                    </a:ext>
                  </a:extLst>
                </a:gridCol>
              </a:tblGrid>
              <a:tr h="266430">
                <a:tc>
                  <a:txBody>
                    <a:bodyPr/>
                    <a:lstStyle/>
                    <a:p>
                      <a:pPr indent="26987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Волонтерство в учреждениях социального обслуживания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8645884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indent="26987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Гидрореабилитация детей с ОВЗ.</a:t>
                      </a:r>
                      <a:endParaRPr lang="ru-RU" sz="1400">
                        <a:effectLst/>
                      </a:endParaRPr>
                    </a:p>
                    <a:p>
                      <a:pPr indent="26987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(проект «Бассейн оздоровительного плавания»)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084041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indent="26987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Организация досуговой деятельности для граждан пожилого возраста через создание проекта «Серебряный фитнес: </a:t>
                      </a:r>
                      <a:r>
                        <a:rPr lang="en-US" sz="1200">
                          <a:effectLst/>
                        </a:rPr>
                        <a:t>online</a:t>
                      </a:r>
                      <a:r>
                        <a:rPr lang="ru-RU" sz="1200">
                          <a:effectLst/>
                        </a:rPr>
                        <a:t> &amp; </a:t>
                      </a:r>
                      <a:r>
                        <a:rPr lang="en-US" sz="1200">
                          <a:effectLst/>
                        </a:rPr>
                        <a:t>offline</a:t>
                      </a:r>
                      <a:r>
                        <a:rPr lang="ru-RU" sz="1200">
                          <a:effectLst/>
                        </a:rPr>
                        <a:t>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137596"/>
                  </a:ext>
                </a:extLst>
              </a:tr>
              <a:tr h="266430">
                <a:tc>
                  <a:txBody>
                    <a:bodyPr/>
                    <a:lstStyle/>
                    <a:p>
                      <a:pPr indent="26987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Адаптация студентов с ОВЗ и инвалидностью в образовательном процессе ВУЗа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515193"/>
                  </a:ext>
                </a:extLst>
              </a:tr>
              <a:tr h="266430">
                <a:tc>
                  <a:txBody>
                    <a:bodyPr/>
                    <a:lstStyle/>
                    <a:p>
                      <a:pPr indent="26987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Иждивенчество выпускников детского дома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784943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indent="26987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Реализация механизмов вовлечения волонтеров в поисковую деятельность (на примере волонтерства при поиске пропавших детей)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4816088"/>
                  </a:ext>
                </a:extLst>
              </a:tr>
              <a:tr h="266430">
                <a:tc>
                  <a:txBody>
                    <a:bodyPr/>
                    <a:lstStyle/>
                    <a:p>
                      <a:pPr indent="26987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Реабилитация молодых инвалидов с ментальными нарушениями в современных условиях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56110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907704" y="195486"/>
            <a:ext cx="7128792" cy="1008112"/>
          </a:xfrm>
        </p:spPr>
        <p:txBody>
          <a:bodyPr/>
          <a:lstStyle/>
          <a:p>
            <a:r>
              <a:rPr lang="ru-RU" dirty="0"/>
              <a:t>Результаты работы</a:t>
            </a:r>
          </a:p>
          <a:p>
            <a:pPr algn="ctr"/>
            <a:r>
              <a:rPr lang="ru-RU" dirty="0"/>
              <a:t>Темы НИР, выполняемые в рамках проектного обучения по заказу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826894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10613</TotalTime>
  <Words>1160</Words>
  <Application>Microsoft Office PowerPoint</Application>
  <PresentationFormat>Экран (16:9)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Appdesign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Зимина Екатерина Викторовна</cp:lastModifiedBy>
  <cp:revision>442</cp:revision>
  <cp:lastPrinted>2022-06-06T08:49:15Z</cp:lastPrinted>
  <dcterms:created xsi:type="dcterms:W3CDTF">2019-04-08T11:18:29Z</dcterms:created>
  <dcterms:modified xsi:type="dcterms:W3CDTF">2024-03-05T10:27:32Z</dcterms:modified>
</cp:coreProperties>
</file>